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A15EB-3D66-48FA-8A70-3EDE979F6DCF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96808-C3D9-4461-854D-730884891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96808-C3D9-4461-854D-730884891ED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30BB-9C28-45EE-9EB7-40ACE1CF1E8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8DC3-3C79-4A7A-88FD-8CDF9E4151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30BB-9C28-45EE-9EB7-40ACE1CF1E8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8DC3-3C79-4A7A-88FD-8CDF9E415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30BB-9C28-45EE-9EB7-40ACE1CF1E8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8DC3-3C79-4A7A-88FD-8CDF9E415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30BB-9C28-45EE-9EB7-40ACE1CF1E8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8DC3-3C79-4A7A-88FD-8CDF9E415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30BB-9C28-45EE-9EB7-40ACE1CF1E8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8DC3-3C79-4A7A-88FD-8CDF9E4151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30BB-9C28-45EE-9EB7-40ACE1CF1E8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8DC3-3C79-4A7A-88FD-8CDF9E415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30BB-9C28-45EE-9EB7-40ACE1CF1E8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8DC3-3C79-4A7A-88FD-8CDF9E4151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30BB-9C28-45EE-9EB7-40ACE1CF1E8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8DC3-3C79-4A7A-88FD-8CDF9E415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30BB-9C28-45EE-9EB7-40ACE1CF1E8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8DC3-3C79-4A7A-88FD-8CDF9E415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30BB-9C28-45EE-9EB7-40ACE1CF1E8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8DC3-3C79-4A7A-88FD-8CDF9E415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57C230BB-9C28-45EE-9EB7-40ACE1CF1E8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EFE88DC3-3C79-4A7A-88FD-8CDF9E415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C230BB-9C28-45EE-9EB7-40ACE1CF1E8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FE88DC3-3C79-4A7A-88FD-8CDF9E415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Assessing Performance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Rating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performance management schemes include some form of rating.</a:t>
            </a:r>
          </a:p>
          <a:p>
            <a:pPr algn="ctr">
              <a:buNone/>
            </a:pPr>
            <a:r>
              <a:rPr lang="en-US" i="1" dirty="0"/>
              <a:t>“Rating indicates the quality of performance or competence achieved or displayed by an employee by selecting the level on a scale that most closely corresponds with the view of assessor on how well the individuals has been doing.”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rating scales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Rating scales can be defined alphabetically or numerically. </a:t>
            </a:r>
          </a:p>
          <a:p>
            <a:r>
              <a:rPr lang="en-US" dirty="0"/>
              <a:t>The alphabetical or numerical scale points may be described adjectivally.</a:t>
            </a:r>
          </a:p>
          <a:p>
            <a:r>
              <a:rPr lang="en-US" dirty="0"/>
              <a:t>Scales may be defined verbally as:</a:t>
            </a:r>
          </a:p>
          <a:p>
            <a:pPr marL="640080" indent="-571500">
              <a:buFont typeface="+mj-lt"/>
              <a:buAutoNum type="romanLcPeriod"/>
            </a:pPr>
            <a:r>
              <a:rPr lang="en-US" dirty="0"/>
              <a:t>Exceptional performance</a:t>
            </a:r>
          </a:p>
          <a:p>
            <a:pPr marL="640080" indent="-571500">
              <a:buFont typeface="+mj-lt"/>
              <a:buAutoNum type="romanLcPeriod"/>
            </a:pPr>
            <a:r>
              <a:rPr lang="en-US" dirty="0"/>
              <a:t>Well balanced performance</a:t>
            </a:r>
          </a:p>
          <a:p>
            <a:pPr marL="640080" indent="-571500">
              <a:buFont typeface="+mj-lt"/>
              <a:buAutoNum type="romanLcPeriod"/>
            </a:pPr>
            <a:r>
              <a:rPr lang="en-US" dirty="0"/>
              <a:t>Barely effective performance</a:t>
            </a:r>
          </a:p>
          <a:p>
            <a:pPr marL="640080" indent="-571500">
              <a:buFont typeface="+mj-lt"/>
              <a:buAutoNum type="romanLcPeriod"/>
            </a:pPr>
            <a:r>
              <a:rPr lang="en-US" dirty="0"/>
              <a:t>Unacceptable performance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r>
              <a:rPr lang="en-US" dirty="0"/>
              <a:t>Positive negative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Traditionally definitions have regressed downwards from a highly positive description to a negative definition. For example:</a:t>
            </a:r>
          </a:p>
          <a:p>
            <a:pPr marL="640080" indent="-571500">
              <a:buFont typeface="+mj-lt"/>
              <a:buAutoNum type="romanLcPeriod"/>
            </a:pPr>
            <a:r>
              <a:rPr lang="en-US" dirty="0"/>
              <a:t>Outstanding</a:t>
            </a:r>
          </a:p>
          <a:p>
            <a:pPr marL="640080" indent="-571500">
              <a:buFont typeface="+mj-lt"/>
              <a:buAutoNum type="romanLcPeriod"/>
            </a:pPr>
            <a:r>
              <a:rPr lang="en-US" dirty="0"/>
              <a:t>Superior performance</a:t>
            </a:r>
          </a:p>
          <a:p>
            <a:pPr marL="640080" indent="-571500">
              <a:buFont typeface="+mj-lt"/>
              <a:buAutoNum type="romanLcPeriod"/>
            </a:pPr>
            <a:r>
              <a:rPr lang="en-US" dirty="0"/>
              <a:t>Good</a:t>
            </a:r>
          </a:p>
          <a:p>
            <a:pPr marL="640080" indent="-571500">
              <a:buFont typeface="+mj-lt"/>
              <a:buAutoNum type="romanLcPeriod"/>
            </a:pPr>
            <a:r>
              <a:rPr lang="en-US" dirty="0"/>
              <a:t>Performance not up to requirement</a:t>
            </a:r>
          </a:p>
          <a:p>
            <a:pPr marL="640080" indent="-571500">
              <a:buFont typeface="+mj-lt"/>
              <a:buAutoNum type="romanLcPeriod"/>
            </a:pPr>
            <a:r>
              <a:rPr lang="en-US" dirty="0"/>
              <a:t>unacceptable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emphasize on positive reinforcement . It is in line with the culture of continuous improvement.</a:t>
            </a:r>
          </a:p>
          <a:p>
            <a:r>
              <a:rPr lang="en-US" dirty="0"/>
              <a:t>Factors included are: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Very effective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Effective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Developing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Basic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rating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level scales</a:t>
            </a:r>
          </a:p>
          <a:p>
            <a:r>
              <a:rPr lang="en-US" dirty="0"/>
              <a:t>Four level scales</a:t>
            </a:r>
          </a:p>
          <a:p>
            <a:r>
              <a:rPr lang="en-US" dirty="0"/>
              <a:t>Five level scales</a:t>
            </a:r>
          </a:p>
          <a:p>
            <a:r>
              <a:rPr lang="en-US" dirty="0"/>
              <a:t>Six level scales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 for rating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dirty="0"/>
              <a:t>It reorganizes an overall view of the performance of people.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It is useful to sum up judgments about people 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It is connected with pay of people.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It communicate to people about their performance and can act as a source of motivation.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rating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83560"/>
            <a:ext cx="8001000" cy="4845840"/>
          </a:xfrm>
        </p:spPr>
        <p:txBody>
          <a:bodyPr/>
          <a:lstStyle/>
          <a:p>
            <a:r>
              <a:rPr lang="en-US" dirty="0"/>
              <a:t>Ratings are largely subjective</a:t>
            </a:r>
          </a:p>
          <a:p>
            <a:r>
              <a:rPr lang="en-US" dirty="0"/>
              <a:t>It is difficult to achieve consistency between the ratings given by different managers.</a:t>
            </a:r>
          </a:p>
          <a:p>
            <a:r>
              <a:rPr lang="en-US" dirty="0"/>
              <a:t>Rating will be arbitrary and judgmental</a:t>
            </a:r>
          </a:p>
          <a:p>
            <a:r>
              <a:rPr lang="en-US" dirty="0"/>
              <a:t>Average and below average terms are demeaning and de motivating</a:t>
            </a:r>
          </a:p>
          <a:p>
            <a:r>
              <a:rPr lang="en-US" dirty="0"/>
              <a:t>Performance review meeting will be having problems like it will be less forward looking and development focus.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Achieving consistency in ratings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  <a:p>
            <a:r>
              <a:rPr lang="en-US" dirty="0"/>
              <a:t>Peer reviews</a:t>
            </a:r>
          </a:p>
          <a:p>
            <a:r>
              <a:rPr lang="en-US" dirty="0"/>
              <a:t>Monitoring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  <a:r>
              <a:rPr lang="en-US"/>
              <a:t>on ratings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 who want to retain rating perceive its advantages outweigh its disadvantages.</a:t>
            </a:r>
          </a:p>
          <a:p>
            <a:r>
              <a:rPr lang="en-US" dirty="0"/>
              <a:t>Some other organizations focus on overall analysis and assessment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Forced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Forced distribution means that managers have to conform to a laid down distribution of ratings between different levels.</a:t>
            </a:r>
          </a:p>
          <a:p>
            <a:r>
              <a:rPr lang="en-US" dirty="0"/>
              <a:t>It is shown through normal distribution curve.</a:t>
            </a:r>
          </a:p>
          <a:p>
            <a:r>
              <a:rPr lang="en-US" dirty="0"/>
              <a:t>Typical normal distribution ratings are: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A= 5%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B=15%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C= 60%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D=15%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E= 5%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Performance management focuses on planning for the future rather than dwelling on the past.</a:t>
            </a:r>
          </a:p>
          <a:p>
            <a:r>
              <a:rPr lang="en-US" dirty="0"/>
              <a:t>Performance assessment is very important for: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Performance agreements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Development plans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Forecasts of potential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Career plans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Ranking Systems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Ranking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Alternative Ranking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Paired Comparisons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736725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1. Ranking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600200"/>
            <a:ext cx="7924800" cy="2590800"/>
          </a:xfrm>
        </p:spPr>
        <p:txBody>
          <a:bodyPr>
            <a:normAutofit/>
          </a:bodyPr>
          <a:lstStyle/>
          <a:p>
            <a:r>
              <a:rPr lang="en-US" sz="4400" dirty="0"/>
              <a:t>Employees are ranked from highest to lowest.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ranking approach in which the rater selects the best overall performer, writes his name on sheet of paper, and crosses the name off the list of ratees. </a:t>
            </a:r>
          </a:p>
          <a:p>
            <a:pPr>
              <a:lnSpc>
                <a:spcPct val="90000"/>
              </a:lnSpc>
            </a:pPr>
            <a:r>
              <a:rPr lang="en-US"/>
              <a:t>Next, the rater selects the overall worst performer, transfers the name to the bottom of the sheet, and crosses off that name. From the remaining names rater chooses alternately the best &amp; worst performers until all employees have been ranked.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Alternative ranking</a:t>
            </a:r>
            <a:br>
              <a:rPr lang="en-US" sz="4800"/>
            </a:br>
            <a:endParaRPr lang="en-US" sz="4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Paired comparison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this method the evaluator compares all possible pairs of subordinates on their overall ability to do the job.</a:t>
            </a:r>
          </a:p>
          <a:p>
            <a:r>
              <a:rPr lang="en-US"/>
              <a:t>The formula used is: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N(N-1)/2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Benefits of ranking methods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Easy to use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Intuitively appealing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Simple to explain to others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Drawbacks of Personnel comparison methods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systems are highly subjective</a:t>
            </a:r>
          </a:p>
          <a:p>
            <a:r>
              <a:rPr lang="en-US"/>
              <a:t>Make a global judgment about the individual’s performance</a:t>
            </a:r>
          </a:p>
          <a:p>
            <a:r>
              <a:rPr lang="en-US"/>
              <a:t>Encourages competition &amp; discourages team spirit</a:t>
            </a:r>
          </a:p>
          <a:p>
            <a:r>
              <a:rPr lang="en-US"/>
              <a:t>Difficult to use with large number of employees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Quota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performance related pay  should be increased within the budget.</a:t>
            </a:r>
          </a:p>
          <a:p>
            <a:r>
              <a:rPr lang="en-US" dirty="0"/>
              <a:t>Results of Review meetings could be changed by top authority.</a:t>
            </a:r>
          </a:p>
          <a:p>
            <a:r>
              <a:rPr lang="en-US" dirty="0"/>
              <a:t>There is lack of fairness of performance pay decisions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methods of assessment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38400" y="1828800"/>
          <a:ext cx="6324600" cy="32448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62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2242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High output .approach needs to improve</a:t>
                      </a: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High performing</a:t>
                      </a: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242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Not meet requirements</a:t>
                      </a: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Positive approach, low achievements of outputs</a:t>
                      </a: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3581400"/>
            <a:ext cx="13716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Output measures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876300" y="3390900"/>
            <a:ext cx="2819400" cy="1588"/>
          </a:xfrm>
          <a:prstGeom prst="straightConnector1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67000" y="5334000"/>
            <a:ext cx="5334000" cy="1588"/>
          </a:xfrm>
          <a:prstGeom prst="straightConnector1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590800" y="5791200"/>
            <a:ext cx="55626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Behaviors, attitudes, overall approach towards work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employee and manager need to agree on an overall assessment</a:t>
            </a:r>
          </a:p>
          <a:p>
            <a:r>
              <a:rPr lang="en-US" dirty="0"/>
              <a:t>This will be recorded in a summary page at the beginning of the review document</a:t>
            </a:r>
          </a:p>
          <a:p>
            <a:r>
              <a:rPr lang="en-US" dirty="0"/>
              <a:t>The assessment will take account of how an employee has performed against responsibilities  as described in the Role profile; objectives achieved and competency development over a period of time.</a:t>
            </a:r>
          </a:p>
          <a:p>
            <a:r>
              <a:rPr lang="en-US" dirty="0"/>
              <a:t>The grid is meant to provide a visual snapshot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838200"/>
            <a:ext cx="7772400" cy="1975104"/>
          </a:xfrm>
        </p:spPr>
        <p:txBody>
          <a:bodyPr/>
          <a:lstStyle/>
          <a:p>
            <a:r>
              <a:rPr lang="en-US" b="1" dirty="0">
                <a:solidFill>
                  <a:srgbClr val="66FFFF"/>
                </a:solidFill>
                <a:cs typeface="Arial" charset="0"/>
              </a:rPr>
              <a:t>Management by Objectives (MBO)</a:t>
            </a:r>
            <a:br>
              <a:rPr lang="en-US" b="1" dirty="0">
                <a:solidFill>
                  <a:srgbClr val="66FFFF"/>
                </a:solidFill>
                <a:cs typeface="Arial" charset="0"/>
              </a:rPr>
            </a:br>
            <a:endParaRPr lang="en-US" b="1" dirty="0">
              <a:solidFill>
                <a:srgbClr val="66FFFF"/>
              </a:solidFill>
              <a:cs typeface="Arial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buFont typeface="Wingdings" pitchFamily="2" charset="2"/>
              <a:buNone/>
            </a:pPr>
            <a:r>
              <a:rPr lang="en-US" dirty="0">
                <a:cs typeface="Arial" charset="0"/>
              </a:rPr>
              <a:t>It includes mutual objective setting and evaluation based on the attainment of the specific objectives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to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Mc Gregor approach:</a:t>
            </a:r>
          </a:p>
          <a:p>
            <a:r>
              <a:rPr lang="en-US" dirty="0"/>
              <a:t>Emphasis should be shifted from appraisal to analysis. This is more positive approach</a:t>
            </a:r>
          </a:p>
          <a:p>
            <a:r>
              <a:rPr lang="en-US" dirty="0"/>
              <a:t>Weaknesses along with strengths and potentials must be identified.</a:t>
            </a:r>
          </a:p>
          <a:p>
            <a:r>
              <a:rPr lang="en-US" dirty="0"/>
              <a:t>Focus should be on future rather than past in order to establish realistic targets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4525963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Benefit of using MBO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It increases productivity</a:t>
            </a:r>
          </a:p>
          <a:p>
            <a:r>
              <a:rPr lang="en-US">
                <a:solidFill>
                  <a:srgbClr val="66FFFF"/>
                </a:solidFill>
              </a:rPr>
              <a:t>Prerequisite for MBO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Top management support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MBO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Setting organizational objectives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Setting individual objectives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Appraising according to the results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4629150" cy="474663"/>
          </a:xfrm>
          <a:solidFill>
            <a:schemeClr val="tx2"/>
          </a:solidFill>
          <a:ln w="12700" cap="flat">
            <a:solidFill>
              <a:srgbClr val="000000"/>
            </a:solidFill>
          </a:ln>
          <a:effectLst>
            <a:outerShdw dist="107763" dir="2700000" algn="ctr" rotWithShape="0">
              <a:srgbClr val="790015"/>
            </a:outerShdw>
          </a:effectLst>
        </p:spPr>
        <p:txBody>
          <a:bodyPr wrap="none" lIns="41275" tIns="17462" rIns="41275" bIns="17462" anchor="t" anchorCtr="0">
            <a:spAutoFit/>
          </a:bodyPr>
          <a:lstStyle/>
          <a:p>
            <a:pPr defTabSz="804863"/>
            <a:r>
              <a:rPr lang="en-US" sz="2800" b="1">
                <a:solidFill>
                  <a:schemeClr val="bg1"/>
                </a:solidFill>
              </a:rPr>
              <a:t>Management by objectives</a:t>
            </a:r>
            <a:endParaRPr lang="en-US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158750" y="819150"/>
            <a:ext cx="8788400" cy="5537200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790015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3429000" y="1962150"/>
            <a:ext cx="2222500" cy="571500"/>
          </a:xfrm>
          <a:prstGeom prst="rec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1600" b="1"/>
              <a:t>Department-specific goals</a:t>
            </a:r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3765550" y="3841750"/>
            <a:ext cx="1549400" cy="495300"/>
          </a:xfrm>
          <a:prstGeom prst="rec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1600" b="1"/>
              <a:t>Joint agreement</a:t>
            </a: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3765550" y="4725988"/>
            <a:ext cx="1549400" cy="457200"/>
          </a:xfrm>
          <a:prstGeom prst="rec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1600" b="1"/>
              <a:t>Interim review</a:t>
            </a: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5140325" y="2940050"/>
            <a:ext cx="1549400" cy="482600"/>
          </a:xfrm>
          <a:prstGeom prst="rec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1600" b="1"/>
              <a:t>Subordinate</a:t>
            </a:r>
          </a:p>
          <a:p>
            <a:pPr algn="ctr">
              <a:lnSpc>
                <a:spcPct val="90000"/>
              </a:lnSpc>
            </a:pPr>
            <a:r>
              <a:rPr lang="en-US" sz="1600" b="1"/>
              <a:t>goals</a:t>
            </a:r>
          </a:p>
        </p:txBody>
      </p:sp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2454275" y="2940050"/>
            <a:ext cx="1549400" cy="482600"/>
          </a:xfrm>
          <a:prstGeom prst="rec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1600" b="1"/>
              <a:t>Supervisor goals</a:t>
            </a:r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6553200" y="4343400"/>
            <a:ext cx="2082800" cy="482600"/>
          </a:xfrm>
          <a:prstGeom prst="rect">
            <a:avLst/>
          </a:prstGeom>
          <a:solidFill>
            <a:srgbClr val="00E8C7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1600" b="1"/>
              <a:t>New  input</a:t>
            </a: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34156" name="Rectangle 12"/>
          <p:cNvSpPr>
            <a:spLocks noChangeArrowheads="1"/>
          </p:cNvSpPr>
          <p:nvPr/>
        </p:nvSpPr>
        <p:spPr bwMode="auto">
          <a:xfrm>
            <a:off x="6578600" y="5078413"/>
            <a:ext cx="2082800" cy="454025"/>
          </a:xfrm>
          <a:prstGeom prst="rect">
            <a:avLst/>
          </a:prstGeom>
          <a:solidFill>
            <a:srgbClr val="00E8C7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1600" b="1"/>
              <a:t>Inappropriate goals eliminated</a:t>
            </a: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34157" name="Rectangle 13"/>
          <p:cNvSpPr>
            <a:spLocks noChangeArrowheads="1"/>
          </p:cNvSpPr>
          <p:nvPr/>
        </p:nvSpPr>
        <p:spPr bwMode="auto">
          <a:xfrm>
            <a:off x="387350" y="2940050"/>
            <a:ext cx="1720850" cy="95885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1600" b="1">
                <a:solidFill>
                  <a:srgbClr val="FFFFFF"/>
                </a:solidFill>
              </a:rPr>
              <a:t>Review organizational performance</a:t>
            </a:r>
          </a:p>
        </p:txBody>
      </p:sp>
      <p:sp>
        <p:nvSpPr>
          <p:cNvPr id="134158" name="Line 14"/>
          <p:cNvSpPr>
            <a:spLocks noChangeShapeType="1"/>
          </p:cNvSpPr>
          <p:nvPr/>
        </p:nvSpPr>
        <p:spPr bwMode="auto">
          <a:xfrm>
            <a:off x="4533900" y="1536700"/>
            <a:ext cx="0" cy="42545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59" name="Line 15"/>
          <p:cNvSpPr>
            <a:spLocks noChangeShapeType="1"/>
          </p:cNvSpPr>
          <p:nvPr/>
        </p:nvSpPr>
        <p:spPr bwMode="auto">
          <a:xfrm>
            <a:off x="4533900" y="2565400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60" name="Line 16"/>
          <p:cNvSpPr>
            <a:spLocks noChangeShapeType="1"/>
          </p:cNvSpPr>
          <p:nvPr/>
        </p:nvSpPr>
        <p:spPr bwMode="auto">
          <a:xfrm>
            <a:off x="4533900" y="3559175"/>
            <a:ext cx="0" cy="282575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61" name="Freeform 17"/>
          <p:cNvSpPr>
            <a:spLocks/>
          </p:cNvSpPr>
          <p:nvPr/>
        </p:nvSpPr>
        <p:spPr bwMode="auto">
          <a:xfrm>
            <a:off x="3238500" y="2724150"/>
            <a:ext cx="2711450" cy="220663"/>
          </a:xfrm>
          <a:custGeom>
            <a:avLst/>
            <a:gdLst/>
            <a:ahLst/>
            <a:cxnLst>
              <a:cxn ang="0">
                <a:pos x="1707" y="138"/>
              </a:cxn>
              <a:cxn ang="0">
                <a:pos x="1707" y="0"/>
              </a:cxn>
              <a:cxn ang="0">
                <a:pos x="0" y="0"/>
              </a:cxn>
              <a:cxn ang="0">
                <a:pos x="0" y="138"/>
              </a:cxn>
            </a:cxnLst>
            <a:rect l="0" t="0" r="r" b="b"/>
            <a:pathLst>
              <a:path w="1708" h="139">
                <a:moveTo>
                  <a:pt x="1707" y="138"/>
                </a:moveTo>
                <a:lnTo>
                  <a:pt x="1707" y="0"/>
                </a:lnTo>
                <a:lnTo>
                  <a:pt x="0" y="0"/>
                </a:lnTo>
                <a:lnTo>
                  <a:pt x="0" y="13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62" name="Line 18"/>
          <p:cNvSpPr>
            <a:spLocks noChangeShapeType="1"/>
          </p:cNvSpPr>
          <p:nvPr/>
        </p:nvSpPr>
        <p:spPr bwMode="auto">
          <a:xfrm>
            <a:off x="4524375" y="4540250"/>
            <a:ext cx="0" cy="53975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63" name="Freeform 19"/>
          <p:cNvSpPr>
            <a:spLocks/>
          </p:cNvSpPr>
          <p:nvPr/>
        </p:nvSpPr>
        <p:spPr bwMode="auto">
          <a:xfrm>
            <a:off x="1244600" y="1219200"/>
            <a:ext cx="2490788" cy="1716088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0" y="0"/>
              </a:cxn>
              <a:cxn ang="0">
                <a:pos x="1568" y="0"/>
              </a:cxn>
            </a:cxnLst>
            <a:rect l="0" t="0" r="r" b="b"/>
            <a:pathLst>
              <a:path w="1569" h="1081">
                <a:moveTo>
                  <a:pt x="0" y="1080"/>
                </a:moveTo>
                <a:lnTo>
                  <a:pt x="0" y="0"/>
                </a:lnTo>
                <a:lnTo>
                  <a:pt x="156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64" name="Rectangle 20"/>
          <p:cNvSpPr>
            <a:spLocks noChangeArrowheads="1"/>
          </p:cNvSpPr>
          <p:nvPr/>
        </p:nvSpPr>
        <p:spPr bwMode="auto">
          <a:xfrm>
            <a:off x="3765550" y="5538788"/>
            <a:ext cx="1549400" cy="457200"/>
          </a:xfrm>
          <a:prstGeom prst="rec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1600" b="1"/>
              <a:t>Final review</a:t>
            </a:r>
          </a:p>
        </p:txBody>
      </p:sp>
      <p:sp>
        <p:nvSpPr>
          <p:cNvPr id="134165" name="Line 21"/>
          <p:cNvSpPr>
            <a:spLocks noChangeShapeType="1"/>
          </p:cNvSpPr>
          <p:nvPr/>
        </p:nvSpPr>
        <p:spPr bwMode="auto">
          <a:xfrm>
            <a:off x="4521200" y="5200650"/>
            <a:ext cx="0" cy="3302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66" name="Line 22"/>
          <p:cNvSpPr>
            <a:spLocks noChangeShapeType="1"/>
          </p:cNvSpPr>
          <p:nvPr/>
        </p:nvSpPr>
        <p:spPr bwMode="auto">
          <a:xfrm>
            <a:off x="4533900" y="4362450"/>
            <a:ext cx="0" cy="3556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67" name="Freeform 23"/>
          <p:cNvSpPr>
            <a:spLocks/>
          </p:cNvSpPr>
          <p:nvPr/>
        </p:nvSpPr>
        <p:spPr bwMode="auto">
          <a:xfrm>
            <a:off x="3225800" y="3460750"/>
            <a:ext cx="2711450" cy="58738"/>
          </a:xfrm>
          <a:custGeom>
            <a:avLst/>
            <a:gdLst/>
            <a:ahLst/>
            <a:cxnLst>
              <a:cxn ang="0">
                <a:pos x="1707" y="0"/>
              </a:cxn>
              <a:cxn ang="0">
                <a:pos x="1707" y="36"/>
              </a:cxn>
              <a:cxn ang="0">
                <a:pos x="0" y="36"/>
              </a:cxn>
              <a:cxn ang="0">
                <a:pos x="0" y="0"/>
              </a:cxn>
            </a:cxnLst>
            <a:rect l="0" t="0" r="r" b="b"/>
            <a:pathLst>
              <a:path w="1708" h="37">
                <a:moveTo>
                  <a:pt x="1707" y="0"/>
                </a:moveTo>
                <a:lnTo>
                  <a:pt x="1707" y="36"/>
                </a:lnTo>
                <a:lnTo>
                  <a:pt x="0" y="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68" name="Rectangle 24"/>
          <p:cNvSpPr>
            <a:spLocks noChangeArrowheads="1"/>
          </p:cNvSpPr>
          <p:nvPr/>
        </p:nvSpPr>
        <p:spPr bwMode="auto">
          <a:xfrm>
            <a:off x="3759200" y="939800"/>
            <a:ext cx="1549400" cy="635000"/>
          </a:xfrm>
          <a:prstGeom prst="rec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1600" b="1"/>
              <a:t>Organization goals</a:t>
            </a:r>
          </a:p>
        </p:txBody>
      </p:sp>
      <p:sp>
        <p:nvSpPr>
          <p:cNvPr id="134169" name="Freeform 25"/>
          <p:cNvSpPr>
            <a:spLocks/>
          </p:cNvSpPr>
          <p:nvPr/>
        </p:nvSpPr>
        <p:spPr bwMode="auto">
          <a:xfrm>
            <a:off x="1244600" y="3924300"/>
            <a:ext cx="3278188" cy="2363788"/>
          </a:xfrm>
          <a:custGeom>
            <a:avLst/>
            <a:gdLst/>
            <a:ahLst/>
            <a:cxnLst>
              <a:cxn ang="0">
                <a:pos x="2064" y="1320"/>
              </a:cxn>
              <a:cxn ang="0">
                <a:pos x="2064" y="1488"/>
              </a:cxn>
              <a:cxn ang="0">
                <a:pos x="0" y="1488"/>
              </a:cxn>
              <a:cxn ang="0">
                <a:pos x="0" y="0"/>
              </a:cxn>
            </a:cxnLst>
            <a:rect l="0" t="0" r="r" b="b"/>
            <a:pathLst>
              <a:path w="2065" h="1489">
                <a:moveTo>
                  <a:pt x="2064" y="1320"/>
                </a:moveTo>
                <a:lnTo>
                  <a:pt x="2064" y="1488"/>
                </a:lnTo>
                <a:lnTo>
                  <a:pt x="0" y="148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70" name="Line 26"/>
          <p:cNvSpPr>
            <a:spLocks noChangeShapeType="1"/>
          </p:cNvSpPr>
          <p:nvPr/>
        </p:nvSpPr>
        <p:spPr bwMode="auto">
          <a:xfrm>
            <a:off x="5321300" y="4757738"/>
            <a:ext cx="12509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71" name="Line 27"/>
          <p:cNvSpPr>
            <a:spLocks noChangeShapeType="1"/>
          </p:cNvSpPr>
          <p:nvPr/>
        </p:nvSpPr>
        <p:spPr bwMode="auto">
          <a:xfrm flipH="1">
            <a:off x="5308600" y="5110163"/>
            <a:ext cx="12763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affecting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Assessment require ability to judge performance</a:t>
            </a:r>
          </a:p>
          <a:p>
            <a:r>
              <a:rPr lang="en-US" dirty="0"/>
              <a:t>Good judgment is a matter of using: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Clear standards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Considering relevant evidence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Combining probabilities in their correct weight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Avoiding projections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dirty="0"/>
              <a:t>Halo or Horn effect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Poor perception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Selectivity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Poor interpretation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Type I and Type II errors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Overriding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corrections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the concept of performance is understood by all concerned managers and employees</a:t>
            </a:r>
          </a:p>
          <a:p>
            <a:r>
              <a:rPr lang="en-US" dirty="0"/>
              <a:t>Encourage managers to define and agree standards </a:t>
            </a:r>
          </a:p>
          <a:p>
            <a:r>
              <a:rPr lang="en-US" dirty="0"/>
              <a:t>Encourage people to avoid jumping to conclusions too quickly</a:t>
            </a:r>
          </a:p>
          <a:p>
            <a:r>
              <a:rPr lang="en-US" dirty="0"/>
              <a:t>Provide managers with practice in exercising judgments to find out their weaknesses.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dirty="0"/>
              <a:t>Overall analysis of performance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Written assessment of performance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Rating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Forced distribution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Forced ranking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Quota system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Visual assessment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914400"/>
          </a:xfrm>
        </p:spPr>
        <p:txBody>
          <a:bodyPr/>
          <a:lstStyle/>
          <a:p>
            <a:r>
              <a:rPr lang="en-US" dirty="0"/>
              <a:t>1. Overall analysis of performance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overall analysis is a form of assessment, as it will reveal strengths and possibly weaknesses which indicate where development can usually take place.</a:t>
            </a:r>
          </a:p>
          <a:p>
            <a:r>
              <a:rPr lang="en-US" dirty="0"/>
              <a:t>Businesses with performance on contribution related pay may disagree with this approach.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Written assessment of performance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83560"/>
            <a:ext cx="7924800" cy="4845840"/>
          </a:xfrm>
        </p:spPr>
        <p:txBody>
          <a:bodyPr>
            <a:normAutofit/>
          </a:bodyPr>
          <a:lstStyle/>
          <a:p>
            <a:r>
              <a:rPr lang="en-US" dirty="0"/>
              <a:t>A narrative assessment is a written summary of views about the level of performance achieved.  </a:t>
            </a:r>
          </a:p>
          <a:p>
            <a:r>
              <a:rPr lang="en-US" dirty="0"/>
              <a:t>Traditionally it was top down process</a:t>
            </a:r>
          </a:p>
          <a:p>
            <a:r>
              <a:rPr lang="en-US" dirty="0"/>
              <a:t>Main problem with this approach is giving bland,  and meaningless assessment</a:t>
            </a:r>
          </a:p>
          <a:p>
            <a:r>
              <a:rPr lang="en-US" dirty="0"/>
              <a:t>Problem could be alleviated through: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Issuing guidelines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Taking comments on objectives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120</TotalTime>
  <Words>1027</Words>
  <Application>Microsoft Office PowerPoint</Application>
  <PresentationFormat>On-screen Show (4:3)</PresentationFormat>
  <Paragraphs>175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Metro</vt:lpstr>
      <vt:lpstr>Slide 1</vt:lpstr>
      <vt:lpstr>Slide 2</vt:lpstr>
      <vt:lpstr>Approach to assessment</vt:lpstr>
      <vt:lpstr>Factors affecting assessment</vt:lpstr>
      <vt:lpstr>Assessment mistakes</vt:lpstr>
      <vt:lpstr>Assessment corrections</vt:lpstr>
      <vt:lpstr>Methods of assessment</vt:lpstr>
      <vt:lpstr>1. Overall analysis of performance </vt:lpstr>
      <vt:lpstr>2. Written assessment of performance </vt:lpstr>
      <vt:lpstr>3. Rating</vt:lpstr>
      <vt:lpstr>Types of rating scales</vt:lpstr>
      <vt:lpstr>Positive negative definitions</vt:lpstr>
      <vt:lpstr>Positive definitions</vt:lpstr>
      <vt:lpstr>Number of rating levels</vt:lpstr>
      <vt:lpstr>Rationale for rating</vt:lpstr>
      <vt:lpstr>Problems with rating</vt:lpstr>
      <vt:lpstr>Achieving consistency in ratings</vt:lpstr>
      <vt:lpstr>Conclusion on ratings</vt:lpstr>
      <vt:lpstr>4. Forced Distribution</vt:lpstr>
      <vt:lpstr>5. Ranking Systems</vt:lpstr>
      <vt:lpstr>1. Ranking</vt:lpstr>
      <vt:lpstr>Alternative ranking </vt:lpstr>
      <vt:lpstr>3. Paired comparison</vt:lpstr>
      <vt:lpstr>Benefits of ranking methods</vt:lpstr>
      <vt:lpstr>Drawbacks of Personnel comparison methods</vt:lpstr>
      <vt:lpstr>Quota system</vt:lpstr>
      <vt:lpstr>Visual methods of assessment</vt:lpstr>
      <vt:lpstr>Process </vt:lpstr>
      <vt:lpstr>Management by Objectives (MBO) </vt:lpstr>
      <vt:lpstr>Slide 30</vt:lpstr>
      <vt:lpstr>Steps in MBO</vt:lpstr>
      <vt:lpstr>Management by objectives</vt:lpstr>
    </vt:vector>
  </TitlesOfParts>
  <Company>Shazneen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</dc:title>
  <dc:creator>Sabeen</dc:creator>
  <cp:lastModifiedBy>Mahnoor</cp:lastModifiedBy>
  <cp:revision>106</cp:revision>
  <dcterms:created xsi:type="dcterms:W3CDTF">2012-10-21T13:15:54Z</dcterms:created>
  <dcterms:modified xsi:type="dcterms:W3CDTF">2020-05-12T10:56:04Z</dcterms:modified>
</cp:coreProperties>
</file>